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1" r:id="rId7"/>
    <p:sldId id="262" r:id="rId8"/>
    <p:sldId id="265" r:id="rId9"/>
    <p:sldId id="263" r:id="rId10"/>
    <p:sldId id="266" r:id="rId11"/>
    <p:sldId id="268" r:id="rId12"/>
    <p:sldId id="269" r:id="rId13"/>
    <p:sldId id="270" r:id="rId14"/>
    <p:sldId id="271" r:id="rId15"/>
    <p:sldId id="277" r:id="rId16"/>
    <p:sldId id="274" r:id="rId17"/>
    <p:sldId id="267" r:id="rId18"/>
    <p:sldId id="275" r:id="rId19"/>
    <p:sldId id="278" r:id="rId20"/>
    <p:sldId id="279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405"/>
    <a:srgbClr val="D22156"/>
    <a:srgbClr val="FF7D9F"/>
    <a:srgbClr val="FFB40C"/>
    <a:srgbClr val="E65EDB"/>
    <a:srgbClr val="3AA4B6"/>
    <a:srgbClr val="36B9E0"/>
    <a:srgbClr val="B9FBFF"/>
    <a:srgbClr val="90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90"/>
    <p:restoredTop sz="94707"/>
  </p:normalViewPr>
  <p:slideViewPr>
    <p:cSldViewPr snapToGrid="0" snapToObjects="1">
      <p:cViewPr varScale="1">
        <p:scale>
          <a:sx n="86" d="100"/>
          <a:sy n="86" d="100"/>
        </p:scale>
        <p:origin x="248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3FA30D-0374-FB40-9520-F3B4CE857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4C66169-0093-0941-881C-1F821234F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50A436-0C80-BA45-AE82-0736259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EBB0E5-D3BA-3740-9275-25EE3809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892489-862F-3C4F-A92C-588A7AC0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65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B06B86-6222-FE47-96C1-174663FB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D42D505-B3CA-8A43-8C95-07584C125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8AB769-86CE-934B-8267-FC78B74A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358174-51EE-FA45-B380-898EFA54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7FCAC1-E1B8-6241-83D9-05E04956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10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EB56F9D-B6D2-7A41-87D4-EEDDF0F20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439A513-1909-BA43-A11B-54FF3D8BF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B3B20A-D8AF-B24F-B0FB-54ED4551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0F4B5A-35A2-E34C-A3F6-F584757A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71BB3A-36B9-AB4C-974C-20F7B303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98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B542C3-4EA6-1C47-B270-B2247B93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D19316-7621-534D-88AE-C004584CF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064BA8-DFE6-8643-B511-CACA8864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56D648-C309-F646-93F6-FB11017B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393130-D624-CF40-96E6-D1B0983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21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D369A8-BD88-7D4E-94D4-E511FFB7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3F9A22-C998-1443-951A-4F42D7CC4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62383F-2362-0648-8548-9DC1D1CA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6DEDAE-1D2A-2C4B-8F93-857313F2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986603-058A-2F41-8D98-310AD2DC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77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6D2875-F979-B94B-8C27-D7F83821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AAF1C1-CC97-BA44-A515-2D0B8511E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91480F-78B3-C049-8E90-5FBA389F8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E6CEC8-BDEE-3042-9F9A-0147743D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D62569-EFFE-7241-8099-F6BC571C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4A38CC-9E16-824F-8489-149B0BBF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095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8D5030-1A9F-3245-B4B9-2EEC492F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08623B-8F51-9C42-A700-A19A79E84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F61B056-5017-514E-812D-1E5D60995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7EA29B-9103-F64F-B4F3-94A0F1AD2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247DCF7-0C4E-6F4F-96FD-D4FF65176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CA5FB44-EA35-9B42-B7C5-93EAFA18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06967A6-546F-E34B-8CE9-FAB70DFF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C839CAF-1458-374C-97C4-E9AEE16A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749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AA6724-EBEB-4C43-A0A6-367D4D1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3FF605-49A3-6747-BA5B-0AB65444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5589FA1-DB5E-F344-8F00-C450A0F6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FE9E03D-0771-464E-8C48-AD919B9B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10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6E4663E-8483-C443-8E91-EDB849E0F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9703F2-2D0A-6B46-9A3A-8E52E65E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367E8E-C222-4D40-ACA0-B19AAF59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0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0B9B9A-B632-804F-B52B-5506AE95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41C1DB-89A6-E440-9E17-09DB812C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BDCA78D-84D3-0240-8BE4-5AAE778CB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4A2578-61E7-FC4A-99E2-F51DE1E3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8B7452-B95F-5E4C-9F34-C8628760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1DBE881-4D51-2C4A-81C3-9020BFAB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04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E7ED1D-CE73-1249-8A9A-3006214D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30C3BAD-439A-3E4D-B614-D7A392202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8C0C13-E99C-574F-8A96-B88E41F93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531A01D-2C39-6041-8B93-D0FB738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5473E3-81A3-9849-81E1-3B5F32EC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C7B33E-D403-7D4B-8DEE-67F7CE57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53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CE0B638-0AB7-C744-9479-8EF9E3BC9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9192E8-1EDD-CE44-A6AA-2F0C3AED0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4A22F9-35FE-8F4B-BE95-4F652078D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E6F95-891D-C64D-B4E2-D9A56DA81323}" type="datetimeFigureOut">
              <a:rPr lang="pl-PL" smtClean="0"/>
              <a:t>20.05.2020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4A6760-7665-AA4D-84D5-9E7FE9B96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822F35-F455-0C45-B5CE-43F687E73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1E36D-AB66-5E41-B677-9858EDD834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999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3.tiff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microsoft.com/office/2007/relationships/hdphoto" Target="../media/hdphoto7.wdp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8.png"/><Relationship Id="rId5" Type="http://schemas.openxmlformats.org/officeDocument/2006/relationships/image" Target="../media/image19.png"/><Relationship Id="rId10" Type="http://schemas.openxmlformats.org/officeDocument/2006/relationships/image" Target="../media/image57.tiff"/><Relationship Id="rId4" Type="http://schemas.microsoft.com/office/2007/relationships/hdphoto" Target="../media/hdphoto3.wdp"/><Relationship Id="rId9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tif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tiff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7D8557C-DC77-F741-8215-9FD6A67C1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17F2A9D-ED23-8C40-B267-22DDC2D0D715}"/>
              </a:ext>
            </a:extLst>
          </p:cNvPr>
          <p:cNvSpPr/>
          <p:nvPr/>
        </p:nvSpPr>
        <p:spPr>
          <a:xfrm>
            <a:off x="6375215" y="1719017"/>
            <a:ext cx="438286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none" spc="0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Wiosna </a:t>
            </a:r>
          </a:p>
          <a:p>
            <a:pPr algn="ctr"/>
            <a:r>
              <a:rPr lang="pl-PL" sz="7200" b="1" cap="none" spc="0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ogrodzie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34773D7-2FDE-DF4B-918D-3B15BBDD4B4D}"/>
              </a:ext>
            </a:extLst>
          </p:cNvPr>
          <p:cNvSpPr/>
          <p:nvPr/>
        </p:nvSpPr>
        <p:spPr>
          <a:xfrm>
            <a:off x="6173676" y="4825161"/>
            <a:ext cx="2186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Utworzono przez:</a:t>
            </a:r>
          </a:p>
          <a:p>
            <a:r>
              <a:rPr lang="pl-PL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Dorota Wyleżoł</a:t>
            </a:r>
          </a:p>
          <a:p>
            <a:r>
              <a:rPr lang="pl-PL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psycholog, logopeda </a:t>
            </a:r>
          </a:p>
        </p:txBody>
      </p:sp>
    </p:spTree>
    <p:extLst>
      <p:ext uri="{BB962C8B-B14F-4D97-AF65-F5344CB8AC3E}">
        <p14:creationId xmlns:p14="http://schemas.microsoft.com/office/powerpoint/2010/main" val="2485052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BF3B75-37E0-3040-A14C-03523955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097" y="433556"/>
            <a:ext cx="3685841" cy="232603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MNISZEK LEKARSKI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Syrop z mniszka – właściwości lecznicze i sposób przyrządzania">
            <a:extLst>
              <a:ext uri="{FF2B5EF4-FFF2-40B4-BE49-F238E27FC236}">
                <a16:creationId xmlns:a16="http://schemas.microsoft.com/office/drawing/2014/main" id="{EB6BF201-58B1-4D55-99DE-D20176FC6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"/>
          <a:stretch/>
        </p:blipFill>
        <p:spPr bwMode="auto">
          <a:xfrm>
            <a:off x="0" y="10"/>
            <a:ext cx="3696822" cy="2556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yrop z mniszka lekarskiego - Cotakpachnie?">
            <a:extLst>
              <a:ext uri="{FF2B5EF4-FFF2-40B4-BE49-F238E27FC236}">
                <a16:creationId xmlns:a16="http://schemas.microsoft.com/office/drawing/2014/main" id="{6A229FA7-3E4D-4C0E-8135-4D2D5CCF2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r="-4" b="-4"/>
          <a:stretch/>
        </p:blipFill>
        <p:spPr bwMode="auto">
          <a:xfrm>
            <a:off x="3857689" y="10"/>
            <a:ext cx="3696821" cy="2544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D97476-04AB-5949-9466-C512ED8157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66" r="43730" b="1"/>
          <a:stretch/>
        </p:blipFill>
        <p:spPr>
          <a:xfrm rot="5400000">
            <a:off x="1696995" y="1000485"/>
            <a:ext cx="4160520" cy="755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D82EEF5-0833-4B5D-B2DB-8235EE731CC0}"/>
              </a:ext>
            </a:extLst>
          </p:cNvPr>
          <p:cNvSpPr txBox="1"/>
          <p:nvPr/>
        </p:nvSpPr>
        <p:spPr>
          <a:xfrm>
            <a:off x="8069943" y="3599543"/>
            <a:ext cx="368584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/>
              <a:t>Często nazywamy go po prostu MLECZEM. Można z niego robić bardzo zdrowy syrop.</a:t>
            </a:r>
          </a:p>
        </p:txBody>
      </p:sp>
    </p:spTree>
    <p:extLst>
      <p:ext uri="{BB962C8B-B14F-4D97-AF65-F5344CB8AC3E}">
        <p14:creationId xmlns:p14="http://schemas.microsoft.com/office/powerpoint/2010/main" val="212117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55026E8D-BD00-1049-8595-9938B75F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15842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KONWALIA MAJOWA 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pl-PL" sz="3600" b="1" dirty="0"/>
              <a:t>przyciąga swoim zapachem</a:t>
            </a:r>
            <a:endParaRPr lang="pl-PL" sz="5400" b="1" dirty="0"/>
          </a:p>
        </p:txBody>
      </p:sp>
      <p:pic>
        <p:nvPicPr>
          <p:cNvPr id="13" name="Symbol zastępczy zawartości 12" descr="Obraz zawierający roślina, liść, zielony, zewnętrzne&#10;&#10;Opis wygenerowany automatycznie">
            <a:extLst>
              <a:ext uri="{FF2B5EF4-FFF2-40B4-BE49-F238E27FC236}">
                <a16:creationId xmlns:a16="http://schemas.microsoft.com/office/drawing/2014/main" id="{D874132B-37F2-3F4D-A216-D66B78CDE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769" r="30532" b="1"/>
          <a:stretch/>
        </p:blipFill>
        <p:spPr>
          <a:xfrm rot="5400000">
            <a:off x="1131170" y="-421409"/>
            <a:ext cx="3833657" cy="545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ymbol zastępczy zawartości 20">
            <a:extLst>
              <a:ext uri="{FF2B5EF4-FFF2-40B4-BE49-F238E27FC236}">
                <a16:creationId xmlns:a16="http://schemas.microsoft.com/office/drawing/2014/main" id="{DECA575D-BC76-4945-8854-BF87C4182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0" r="36292" b="1"/>
          <a:stretch/>
        </p:blipFill>
        <p:spPr>
          <a:xfrm rot="5400000">
            <a:off x="7227209" y="-421409"/>
            <a:ext cx="3833584" cy="545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E0031CDE-977A-E04B-9FAE-CE6AF684C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713915"/>
            <a:ext cx="2264492" cy="3332649"/>
          </a:xfrm>
          <a:prstGeom prst="rect">
            <a:avLst/>
          </a:prstGeom>
        </p:spPr>
      </p:pic>
      <p:sp>
        <p:nvSpPr>
          <p:cNvPr id="4" name="Objaśnienie owalne 3">
            <a:extLst>
              <a:ext uri="{FF2B5EF4-FFF2-40B4-BE49-F238E27FC236}">
                <a16:creationId xmlns:a16="http://schemas.microsoft.com/office/drawing/2014/main" id="{66F86200-376A-0340-B3AD-0B9C77963416}"/>
              </a:ext>
            </a:extLst>
          </p:cNvPr>
          <p:cNvSpPr/>
          <p:nvPr/>
        </p:nvSpPr>
        <p:spPr>
          <a:xfrm>
            <a:off x="1505240" y="389721"/>
            <a:ext cx="2158584" cy="916336"/>
          </a:xfrm>
          <a:prstGeom prst="wedgeEllipseCallout">
            <a:avLst>
              <a:gd name="adj1" fmla="val -32491"/>
              <a:gd name="adj2" fmla="val 889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A PSIK!</a:t>
            </a:r>
            <a:r>
              <a:rPr lang="pl-PL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40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ymbol zastępczy zawartości 4">
            <a:extLst>
              <a:ext uri="{FF2B5EF4-FFF2-40B4-BE49-F238E27FC236}">
                <a16:creationId xmlns:a16="http://schemas.microsoft.com/office/drawing/2014/main" id="{9BBCF75F-A0BF-594A-AD64-F111017D8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3" r="11857" b="-3"/>
          <a:stretch/>
        </p:blipFill>
        <p:spPr>
          <a:xfrm>
            <a:off x="-1" y="6"/>
            <a:ext cx="3922776" cy="3937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D8D76C-BB06-1449-A643-9D34B64BEC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717" b="1"/>
          <a:stretch/>
        </p:blipFill>
        <p:spPr>
          <a:xfrm rot="5400000">
            <a:off x="4124216" y="7416"/>
            <a:ext cx="3937609" cy="392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D947293-F75F-EC4E-A99D-F4231DE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462819"/>
            <a:ext cx="3375161" cy="1608383"/>
          </a:xfrm>
        </p:spPr>
        <p:txBody>
          <a:bodyPr>
            <a:normAutofit/>
          </a:bodyPr>
          <a:lstStyle/>
          <a:p>
            <a:r>
              <a:rPr lang="pl-PL" sz="3600" b="1" dirty="0">
                <a:ln w="12700">
                  <a:noFill/>
                  <a:prstDash val="solid"/>
                </a:ln>
                <a:blipFill dpi="0" rotWithShape="1">
                  <a:blip r:embed="rId5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TRUSKAWKA </a:t>
            </a:r>
            <a:endParaRPr lang="pl-PL" sz="3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5AD5DB7-26B4-A849-AFCF-006D3DADB2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02" r="-3" b="8697"/>
          <a:stretch/>
        </p:blipFill>
        <p:spPr>
          <a:xfrm rot="5400000">
            <a:off x="7075932" y="1193286"/>
            <a:ext cx="6309360" cy="392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BA8AB3-D728-8A49-A8D5-0E1D65D78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96525" y="4215384"/>
            <a:ext cx="4187252" cy="3140439"/>
          </a:xfrm>
          <a:prstGeom prst="rect">
            <a:avLst/>
          </a:prstGeom>
        </p:spPr>
      </p:pic>
      <p:sp>
        <p:nvSpPr>
          <p:cNvPr id="5" name="Objaśnienie owalne 4">
            <a:extLst>
              <a:ext uri="{FF2B5EF4-FFF2-40B4-BE49-F238E27FC236}">
                <a16:creationId xmlns:a16="http://schemas.microsoft.com/office/drawing/2014/main" id="{888B6081-9632-1F41-9BAA-9A2F749EFB19}"/>
              </a:ext>
            </a:extLst>
          </p:cNvPr>
          <p:cNvSpPr/>
          <p:nvPr/>
        </p:nvSpPr>
        <p:spPr>
          <a:xfrm flipH="1">
            <a:off x="4131630" y="4215379"/>
            <a:ext cx="2613943" cy="1502192"/>
          </a:xfrm>
          <a:prstGeom prst="wedgeEllipse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b="1" dirty="0">
                <a:solidFill>
                  <a:schemeClr val="tx1"/>
                </a:solidFill>
              </a:rPr>
              <a:t>Już nie mogę się doczekać kiedy dojrzeją</a:t>
            </a:r>
          </a:p>
        </p:txBody>
      </p:sp>
    </p:spTree>
    <p:extLst>
      <p:ext uri="{BB962C8B-B14F-4D97-AF65-F5344CB8AC3E}">
        <p14:creationId xmlns:p14="http://schemas.microsoft.com/office/powerpoint/2010/main" val="17050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A82C823-3870-874C-9331-F9568F1BD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71" r="-2" b="1691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F7223742-4A19-9648-B984-455198471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9" r="-2" b="2620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7F0D7F-2CCF-2649-9A70-3749EF39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51" y="814769"/>
            <a:ext cx="5019074" cy="11658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5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PORZECZKA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9BE51C9-DC5C-D248-ACE8-6E5868F4331B}"/>
              </a:ext>
            </a:extLst>
          </p:cNvPr>
          <p:cNvSpPr txBox="1"/>
          <p:nvPr/>
        </p:nvSpPr>
        <p:spPr>
          <a:xfrm>
            <a:off x="386496" y="2644474"/>
            <a:ext cx="3806337" cy="232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2400" b="1" dirty="0"/>
              <a:t>Porzeczka, kiedy dojrzeje, może być czerwona, czarna lub złota.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2400" b="1" dirty="0"/>
              <a:t>Na razie jest zielona. </a:t>
            </a:r>
          </a:p>
        </p:txBody>
      </p:sp>
    </p:spTree>
    <p:extLst>
      <p:ext uri="{BB962C8B-B14F-4D97-AF65-F5344CB8AC3E}">
        <p14:creationId xmlns:p14="http://schemas.microsoft.com/office/powerpoint/2010/main" val="198825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5F098D-034F-5149-9B23-4919E0F8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27" y="1054673"/>
            <a:ext cx="3658849" cy="1325563"/>
          </a:xfrm>
        </p:spPr>
        <p:txBody>
          <a:bodyPr>
            <a:normAutofit/>
          </a:bodyPr>
          <a:lstStyle/>
          <a:p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  <a:extLst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AGREST</a:t>
            </a:r>
            <a:endParaRPr lang="pl-PL" sz="5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79C881-3B9D-6847-BE81-47F5FE632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29" y="3477718"/>
            <a:ext cx="3737547" cy="280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FCE681D8-0B08-5846-8EC8-0342B3AA2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4269697" y="401149"/>
            <a:ext cx="3339905" cy="333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4AA6E4-6A8F-8D4E-AE4A-280D2A3CA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44" b="93778" l="10000" r="90000">
                        <a14:foregroundMark x1="40278" y1="36889" x2="40278" y2="36889"/>
                        <a14:foregroundMark x1="42222" y1="37556" x2="42222" y2="37556"/>
                        <a14:foregroundMark x1="65000" y1="36667" x2="65000" y2="35333"/>
                        <a14:foregroundMark x1="39167" y1="36444" x2="40556" y2="37111"/>
                        <a14:foregroundMark x1="37222" y1="38000" x2="38611" y2="38222"/>
                        <a14:foregroundMark x1="38889" y1="38444" x2="36667" y2="37556"/>
                        <a14:foregroundMark x1="38889" y1="38444" x2="40278" y2="39333"/>
                        <a14:foregroundMark x1="58611" y1="85556" x2="58611" y2="85556"/>
                        <a14:foregroundMark x1="63611" y1="92889" x2="63611" y2="92889"/>
                        <a14:foregroundMark x1="55556" y1="93778" x2="55556" y2="93778"/>
                        <a14:foregroundMark x1="68333" y1="36000" x2="68333" y2="36000"/>
                        <a14:foregroundMark x1="65000" y1="8000" x2="65000" y2="8000"/>
                        <a14:foregroundMark x1="67778" y1="4444" x2="67778" y2="4444"/>
                        <a14:backgroundMark x1="67500" y1="61111" x2="67500" y2="6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649" y="3207270"/>
            <a:ext cx="2920584" cy="3650730"/>
          </a:xfrm>
          <a:prstGeom prst="rect">
            <a:avLst/>
          </a:prstGeom>
        </p:spPr>
      </p:pic>
      <p:sp>
        <p:nvSpPr>
          <p:cNvPr id="11" name="Objaśnienie owalne 10">
            <a:extLst>
              <a:ext uri="{FF2B5EF4-FFF2-40B4-BE49-F238E27FC236}">
                <a16:creationId xmlns:a16="http://schemas.microsoft.com/office/drawing/2014/main" id="{2C0C9AC0-600F-C046-B587-F793374F3E98}"/>
              </a:ext>
            </a:extLst>
          </p:cNvPr>
          <p:cNvSpPr/>
          <p:nvPr/>
        </p:nvSpPr>
        <p:spPr>
          <a:xfrm>
            <a:off x="8529404" y="638523"/>
            <a:ext cx="3387777" cy="2839195"/>
          </a:xfrm>
          <a:prstGeom prst="wedgeEllipseCallout">
            <a:avLst>
              <a:gd name="adj1" fmla="val -64843"/>
              <a:gd name="adj2" fmla="val 883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tx1"/>
                </a:solidFill>
              </a:rPr>
              <a:t>Czy ten owoc musi być taki kwaśny? Nawet kiedy </a:t>
            </a:r>
            <a:r>
              <a:rPr lang="pl-PL" sz="2000" b="1">
                <a:solidFill>
                  <a:schemeClr val="tx1"/>
                </a:solidFill>
              </a:rPr>
              <a:t>jest dojrzały?</a:t>
            </a:r>
            <a:endParaRPr lang="pl-P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C805864E-FF26-8E4C-A515-77188036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  <a:extLst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CZOSNEK NIEDŹWIEDZI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92E39F-EE48-CF4A-8FDD-E3F38BF88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87481" y="2440410"/>
            <a:ext cx="4062710" cy="304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1A6640-D415-9544-9A77-6187AF078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93660" y="2438522"/>
            <a:ext cx="4062710" cy="304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05B0818-432F-6C44-9F91-57D762698597}"/>
              </a:ext>
            </a:extLst>
          </p:cNvPr>
          <p:cNvSpPr txBox="1"/>
          <p:nvPr/>
        </p:nvSpPr>
        <p:spPr>
          <a:xfrm>
            <a:off x="1079292" y="2398426"/>
            <a:ext cx="3522688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/>
              <a:t>Jest tak samo zdrowy jak czosnek pospolity. Jego listki można dodać do sałatki lub serka. </a:t>
            </a:r>
          </a:p>
        </p:txBody>
      </p:sp>
    </p:spTree>
    <p:extLst>
      <p:ext uri="{BB962C8B-B14F-4D97-AF65-F5344CB8AC3E}">
        <p14:creationId xmlns:p14="http://schemas.microsoft.com/office/powerpoint/2010/main" val="402543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EB61FB9-3984-6445-B179-EB116F235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5" r="2" b="15658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58608B-42E0-5146-9C9C-01BEB6A4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87" y="4614351"/>
            <a:ext cx="5469611" cy="15625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/>
              <a:t>To drzewo ma biało – czarną korę. </a:t>
            </a:r>
            <a:br>
              <a:rPr lang="pl-PL" sz="2400" b="1" dirty="0"/>
            </a:br>
            <a:r>
              <a:rPr lang="pl-PL" sz="2400" b="1" dirty="0"/>
              <a:t>Wygląda jak zebra.</a:t>
            </a:r>
          </a:p>
        </p:txBody>
      </p:sp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06FCF5A0-FA58-FF42-BD97-62F33008E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70" b="-2"/>
          <a:stretch/>
        </p:blipFill>
        <p:spPr>
          <a:xfrm rot="5400000">
            <a:off x="6453084" y="960525"/>
            <a:ext cx="5811838" cy="462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4307AC9-668C-D146-8A55-A6688CEC5F9A}"/>
              </a:ext>
            </a:extLst>
          </p:cNvPr>
          <p:cNvSpPr txBox="1"/>
          <p:nvPr/>
        </p:nvSpPr>
        <p:spPr>
          <a:xfrm>
            <a:off x="1094282" y="3837482"/>
            <a:ext cx="445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5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BRZOZA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169991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C670E-F70F-C14C-AF58-30F51FD2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3" y="3439888"/>
            <a:ext cx="5268686" cy="18214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Niezapominajka</a:t>
            </a:r>
            <a:b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48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zewnętrzne, drzewo, roślina, zielony&#10;&#10;Opis wygenerowany automatycznie">
            <a:extLst>
              <a:ext uri="{FF2B5EF4-FFF2-40B4-BE49-F238E27FC236}">
                <a16:creationId xmlns:a16="http://schemas.microsoft.com/office/drawing/2014/main" id="{AA4CC13A-74FA-6441-9B77-FBD43B40B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800D195-E022-4977-999D-777A6B72F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62254" y="177567"/>
            <a:ext cx="2826451" cy="28264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620BBA4-632E-4911-842B-1ACD4FC6A91D}"/>
              </a:ext>
            </a:extLst>
          </p:cNvPr>
          <p:cNvSpPr txBox="1"/>
          <p:nvPr/>
        </p:nvSpPr>
        <p:spPr>
          <a:xfrm>
            <a:off x="6491467" y="4746828"/>
            <a:ext cx="5268685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</a:rPr>
              <a:t>Dzięki niej dzisiaj niczego nie zapomnimy. A co zapamiętaliśmy zaraz sprawdzimy.</a:t>
            </a:r>
          </a:p>
        </p:txBody>
      </p:sp>
    </p:spTree>
    <p:extLst>
      <p:ext uri="{BB962C8B-B14F-4D97-AF65-F5344CB8AC3E}">
        <p14:creationId xmlns:p14="http://schemas.microsoft.com/office/powerpoint/2010/main" val="328102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0A579-7065-E244-A810-CABFF5F4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Dla dzieci młodszych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BA4232-8E94-5940-9DF4-0CD16E92D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786" y="1960511"/>
            <a:ext cx="680678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Jakiego koloru kwiaty rosły w ogrodzie?</a:t>
            </a:r>
          </a:p>
          <a:p>
            <a:pPr>
              <a:lnSpc>
                <a:spcPct val="150000"/>
              </a:lnSpc>
            </a:pPr>
            <a:r>
              <a:rPr lang="pl-PL" dirty="0"/>
              <a:t>Jakie owady przyleciały do ogrodu?</a:t>
            </a:r>
          </a:p>
          <a:p>
            <a:pPr>
              <a:lnSpc>
                <a:spcPct val="150000"/>
              </a:lnSpc>
            </a:pPr>
            <a:r>
              <a:rPr lang="pl-PL" dirty="0"/>
              <a:t>Kto kichnął </a:t>
            </a:r>
            <a:r>
              <a:rPr lang="pl-PL" dirty="0" err="1"/>
              <a:t>Apsik</a:t>
            </a:r>
            <a:r>
              <a:rPr lang="pl-PL" dirty="0"/>
              <a:t>?</a:t>
            </a:r>
          </a:p>
          <a:p>
            <a:pPr>
              <a:lnSpc>
                <a:spcPct val="150000"/>
              </a:lnSpc>
            </a:pPr>
            <a:r>
              <a:rPr lang="pl-PL" dirty="0"/>
              <a:t>Jakie pyszne owoce chciał zjeść ślimak?</a:t>
            </a:r>
          </a:p>
          <a:p>
            <a:pPr>
              <a:lnSpc>
                <a:spcPct val="150000"/>
              </a:lnSpc>
            </a:pPr>
            <a:r>
              <a:rPr lang="pl-PL" dirty="0"/>
              <a:t>Jakie zwierzę przypomina kora brzozy?</a:t>
            </a:r>
          </a:p>
        </p:txBody>
      </p:sp>
      <p:pic>
        <p:nvPicPr>
          <p:cNvPr id="5" name="Picture 4" descr="Motyl, motyl szablon - Wektory stockowe szablon motyla, obrazy i ...">
            <a:extLst>
              <a:ext uri="{FF2B5EF4-FFF2-40B4-BE49-F238E27FC236}">
                <a16:creationId xmlns:a16="http://schemas.microsoft.com/office/drawing/2014/main" id="{781C7BB1-96F0-C34B-8FCB-B94C0183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889" y1="13778" x2="8889" y2="13778"/>
                        <a14:backgroundMark x1="8889" y1="13778" x2="8889" y2="13778"/>
                        <a14:backgroundMark x1="8889" y1="12000" x2="8889" y2="12000"/>
                        <a14:backgroundMark x1="6667" y1="11111" x2="6667" y2="11111"/>
                        <a14:backgroundMark x1="88444" y1="13778" x2="88444" y2="13778"/>
                        <a14:backgroundMark x1="91111" y1="13333" x2="91111" y2="13333"/>
                        <a14:backgroundMark x1="89778" y1="10667" x2="89778" y2="10667"/>
                        <a14:backgroundMark x1="93333" y1="22222" x2="93333" y2="22222"/>
                        <a14:backgroundMark x1="89333" y1="13333" x2="89333" y2="13333"/>
                        <a14:backgroundMark x1="10667" y1="13778" x2="10667" y2="13778"/>
                        <a14:backgroundMark x1="10667" y1="13778" x2="10667" y2="13778"/>
                        <a14:backgroundMark x1="9778" y1="11111" x2="9778" y2="11111"/>
                        <a14:backgroundMark x1="9778" y1="13778" x2="9778" y2="13778"/>
                        <a14:backgroundMark x1="8000" y1="17778" x2="8000" y2="17778"/>
                        <a14:backgroundMark x1="8444" y1="24889" x2="8444" y2="24889"/>
                        <a14:backgroundMark x1="8444" y1="31111" x2="8444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525">
            <a:off x="1185582" y="1515864"/>
            <a:ext cx="1073851" cy="10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szczoła Obrazy PNG, pobieranie 1800+ zasobów PNG z przezroczystym ...">
            <a:extLst>
              <a:ext uri="{FF2B5EF4-FFF2-40B4-BE49-F238E27FC236}">
                <a16:creationId xmlns:a16="http://schemas.microsoft.com/office/drawing/2014/main" id="{90837EEC-55CE-814D-B9CA-5C06740B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20" y="1027906"/>
            <a:ext cx="1116718" cy="11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óżowy, motyl, przelotny, odizolowany, tło, biały.">
            <a:extLst>
              <a:ext uri="{FF2B5EF4-FFF2-40B4-BE49-F238E27FC236}">
                <a16:creationId xmlns:a16="http://schemas.microsoft.com/office/drawing/2014/main" id="{73F17FF4-CE50-E141-8D0D-44FB2211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60" y="365125"/>
            <a:ext cx="1102760" cy="10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B0A17FD-9ED0-6548-8C3A-D840B1CCC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877648" y="2052789"/>
            <a:ext cx="1828566" cy="26910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B46D28A-2381-8045-BADA-C4B07D89D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6214" y="5225261"/>
            <a:ext cx="1505529" cy="10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D552534-1D13-A841-B675-D54535B38D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309" y="3022979"/>
            <a:ext cx="2010150" cy="1825625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36154DF5-9097-7148-866A-D1CF7F10B8CE}"/>
              </a:ext>
            </a:extLst>
          </p:cNvPr>
          <p:cNvGrpSpPr/>
          <p:nvPr/>
        </p:nvGrpSpPr>
        <p:grpSpPr>
          <a:xfrm>
            <a:off x="1753736" y="5912449"/>
            <a:ext cx="3737496" cy="536892"/>
            <a:chOff x="2228537" y="1361599"/>
            <a:chExt cx="4939258" cy="709525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C7486B03-6D61-F844-9D40-C0DE158F27EC}"/>
                </a:ext>
              </a:extLst>
            </p:cNvPr>
            <p:cNvSpPr/>
            <p:nvPr/>
          </p:nvSpPr>
          <p:spPr>
            <a:xfrm>
              <a:off x="3075481" y="1361600"/>
              <a:ext cx="704538" cy="7045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8C970E1D-AC22-AB41-98B2-20ECDC4DAC35}"/>
                </a:ext>
              </a:extLst>
            </p:cNvPr>
            <p:cNvSpPr/>
            <p:nvPr/>
          </p:nvSpPr>
          <p:spPr>
            <a:xfrm>
              <a:off x="5616313" y="1364091"/>
              <a:ext cx="704538" cy="704537"/>
            </a:xfrm>
            <a:prstGeom prst="ellipse">
              <a:avLst/>
            </a:prstGeom>
            <a:solidFill>
              <a:srgbClr val="FF7D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1D916B3F-D5AC-CC40-B1FF-05487CD542F9}"/>
                </a:ext>
              </a:extLst>
            </p:cNvPr>
            <p:cNvSpPr/>
            <p:nvPr/>
          </p:nvSpPr>
          <p:spPr>
            <a:xfrm>
              <a:off x="3922425" y="1361601"/>
              <a:ext cx="704538" cy="704537"/>
            </a:xfrm>
            <a:prstGeom prst="ellipse">
              <a:avLst/>
            </a:prstGeom>
            <a:solidFill>
              <a:srgbClr val="FFB40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67F5FE82-AF30-0D4D-987D-A20B7AFF5CC8}"/>
                </a:ext>
              </a:extLst>
            </p:cNvPr>
            <p:cNvSpPr/>
            <p:nvPr/>
          </p:nvSpPr>
          <p:spPr>
            <a:xfrm>
              <a:off x="2228537" y="1361599"/>
              <a:ext cx="704538" cy="704537"/>
            </a:xfrm>
            <a:prstGeom prst="ellipse">
              <a:avLst/>
            </a:prstGeom>
            <a:solidFill>
              <a:srgbClr val="F3240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2C01A12F-022D-EC4D-A911-2DCE76ECEA4D}"/>
                </a:ext>
              </a:extLst>
            </p:cNvPr>
            <p:cNvSpPr/>
            <p:nvPr/>
          </p:nvSpPr>
          <p:spPr>
            <a:xfrm>
              <a:off x="6463257" y="1366587"/>
              <a:ext cx="704538" cy="7045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4E38B6F3-F331-D646-BBE4-AFE73D73B9B6}"/>
                </a:ext>
              </a:extLst>
            </p:cNvPr>
            <p:cNvSpPr/>
            <p:nvPr/>
          </p:nvSpPr>
          <p:spPr>
            <a:xfrm>
              <a:off x="4769369" y="1361599"/>
              <a:ext cx="704538" cy="70453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89070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FD3C65-D20A-194E-8295-16A5197D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Wersja dla dzieci starszych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1E58C6-1360-6E40-A740-0D0BE881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36" y="1690688"/>
            <a:ext cx="8560633" cy="47079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l-PL"/>
              <a:t>Jakie kwiaty można spotkać na łące i w ogrodzie?</a:t>
            </a:r>
          </a:p>
          <a:p>
            <a:pPr>
              <a:lnSpc>
                <a:spcPct val="150000"/>
              </a:lnSpc>
            </a:pPr>
            <a:r>
              <a:rPr lang="pl-PL"/>
              <a:t>Z którego kwiatu można zrobić syrop?</a:t>
            </a:r>
          </a:p>
          <a:p>
            <a:pPr>
              <a:lnSpc>
                <a:spcPct val="150000"/>
              </a:lnSpc>
            </a:pPr>
            <a:r>
              <a:rPr lang="pl-PL"/>
              <a:t>Jakie owady przyleciały na kolorowe pierwiosnki?</a:t>
            </a:r>
          </a:p>
          <a:p>
            <a:pPr>
              <a:lnSpc>
                <a:spcPct val="150000"/>
              </a:lnSpc>
            </a:pPr>
            <a:r>
              <a:rPr lang="pl-PL"/>
              <a:t>Kto przyleciał powąchać konwalie?</a:t>
            </a:r>
          </a:p>
          <a:p>
            <a:pPr>
              <a:lnSpc>
                <a:spcPct val="150000"/>
              </a:lnSpc>
            </a:pPr>
            <a:r>
              <a:rPr lang="pl-PL"/>
              <a:t>Który owoc jest kwaśny nawet kiedy dojrzeje?</a:t>
            </a:r>
          </a:p>
          <a:p>
            <a:pPr>
              <a:lnSpc>
                <a:spcPct val="150000"/>
              </a:lnSpc>
            </a:pPr>
            <a:r>
              <a:rPr lang="pl-PL"/>
              <a:t>Jaką część czosnku niedźwiedziego można dodać do sałatki?</a:t>
            </a:r>
          </a:p>
          <a:p>
            <a:pPr>
              <a:lnSpc>
                <a:spcPct val="150000"/>
              </a:lnSpc>
            </a:pPr>
            <a:r>
              <a:rPr lang="pl-PL"/>
              <a:t>Jak nazywa się drzewo podobne do zebry?</a:t>
            </a:r>
          </a:p>
          <a:p>
            <a:pPr marL="0" indent="0">
              <a:lnSpc>
                <a:spcPct val="150000"/>
              </a:lnSpc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EC18B0-0C75-FA4C-84E3-39960FCCE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52033" y="993113"/>
            <a:ext cx="3841749" cy="288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49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DC545C50-9FDC-6A43-A30A-4A25A1942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0" r="1468" b="5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7943391-B03F-C64D-8D9A-9102CFB3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17" y="979715"/>
            <a:ext cx="3759240" cy="4425042"/>
          </a:xfrm>
          <a:solidFill>
            <a:schemeClr val="bg1">
              <a:alpha val="54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/>
              <a:t>Wiosna zawitała do naszych ogrodów i zaczarowała wszystkie rośliny. </a:t>
            </a:r>
            <a:br>
              <a:rPr lang="pl-PL" sz="2800" b="1" dirty="0"/>
            </a:br>
            <a:r>
              <a:rPr lang="pl-PL" sz="2800" b="1" dirty="0"/>
              <a:t>Przyjrzyjmy się im uważnie. </a:t>
            </a:r>
          </a:p>
        </p:txBody>
      </p:sp>
    </p:spTree>
    <p:extLst>
      <p:ext uri="{BB962C8B-B14F-4D97-AF65-F5344CB8AC3E}">
        <p14:creationId xmlns:p14="http://schemas.microsoft.com/office/powerpoint/2010/main" val="393667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087F1-C825-914B-9AC0-C7B0C483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54" y="914400"/>
            <a:ext cx="6790544" cy="3549493"/>
          </a:xfrm>
          <a:solidFill>
            <a:schemeClr val="bg1">
              <a:alpha val="57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Za wspólną zabawę </a:t>
            </a:r>
            <a:b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dziękuje</a:t>
            </a:r>
            <a:endParaRPr lang="pl-PL" sz="4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368E60-2907-2940-8509-5F6D652A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582" y="4583813"/>
            <a:ext cx="2684488" cy="1397261"/>
          </a:xfrm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3200" b="1" dirty="0"/>
          </a:p>
          <a:p>
            <a:pPr marL="0" indent="0" algn="ctr">
              <a:buNone/>
            </a:pPr>
            <a:r>
              <a:rPr lang="pl-PL" sz="3200" b="1" dirty="0"/>
              <a:t>Pani Dorota</a:t>
            </a:r>
          </a:p>
        </p:txBody>
      </p:sp>
    </p:spTree>
    <p:extLst>
      <p:ext uri="{BB962C8B-B14F-4D97-AF65-F5344CB8AC3E}">
        <p14:creationId xmlns:p14="http://schemas.microsoft.com/office/powerpoint/2010/main" val="26561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398FDE1-746C-AC4A-9052-B1F75FF96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3"/>
          <a:stretch/>
        </p:blipFill>
        <p:spPr>
          <a:xfrm rot="5400000">
            <a:off x="-206328" y="2558483"/>
            <a:ext cx="4313631" cy="363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D5725EE4-27E4-2C4B-ACA8-E60044059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113"/>
          <a:stretch/>
        </p:blipFill>
        <p:spPr>
          <a:xfrm rot="5400000">
            <a:off x="3605303" y="2558483"/>
            <a:ext cx="4313630" cy="363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8058D4-1FCB-4F70-9EF7-28078ED5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pPr marL="2743200" lvl="6" indent="0">
              <a:buNone/>
            </a:pPr>
            <a:r>
              <a:rPr lang="en-US" sz="1400" dirty="0">
                <a:solidFill>
                  <a:srgbClr val="FFFFFF"/>
                </a:solidFill>
              </a:rPr>
              <a:t>			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C2D17469-9763-7040-BF59-A2611EBAB0FD}"/>
              </a:ext>
            </a:extLst>
          </p:cNvPr>
          <p:cNvSpPr/>
          <p:nvPr/>
        </p:nvSpPr>
        <p:spPr>
          <a:xfrm>
            <a:off x="18161" y="510133"/>
            <a:ext cx="78481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>
                <a:ln w="12700">
                  <a:noFill/>
                  <a:prstDash val="solid"/>
                </a:ln>
                <a:blipFill dpi="0" rotWithShape="1">
                  <a:blip r:embed="rId5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STOKROTKA POSPOLITA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57F958C-B1F7-C642-8F59-480B51FBE4FC}"/>
              </a:ext>
            </a:extLst>
          </p:cNvPr>
          <p:cNvSpPr txBox="1"/>
          <p:nvPr/>
        </p:nvSpPr>
        <p:spPr>
          <a:xfrm>
            <a:off x="7786061" y="1272406"/>
            <a:ext cx="3683207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/>
              <a:t>Kwiatek ten możemy zobaczyć w ogródku, </a:t>
            </a:r>
          </a:p>
          <a:p>
            <a:pPr>
              <a:lnSpc>
                <a:spcPct val="150000"/>
              </a:lnSpc>
            </a:pPr>
            <a:r>
              <a:rPr lang="pl-PL" sz="2400" b="1" dirty="0"/>
              <a:t>na łące, w parku.</a:t>
            </a:r>
          </a:p>
          <a:p>
            <a:pPr>
              <a:lnSpc>
                <a:spcPct val="150000"/>
              </a:lnSpc>
            </a:pPr>
            <a:r>
              <a:rPr lang="pl-PL" sz="2400" b="1" dirty="0"/>
              <a:t>Ma białe płatki </a:t>
            </a:r>
          </a:p>
          <a:p>
            <a:pPr>
              <a:lnSpc>
                <a:spcPct val="150000"/>
              </a:lnSpc>
            </a:pPr>
            <a:r>
              <a:rPr lang="pl-PL" sz="2400" b="1" dirty="0"/>
              <a:t>i żółty środeczek.</a:t>
            </a:r>
          </a:p>
          <a:p>
            <a:pPr>
              <a:lnSpc>
                <a:spcPct val="150000"/>
              </a:lnSpc>
            </a:pPr>
            <a:r>
              <a:rPr lang="pl-PL" sz="2400" b="1" dirty="0"/>
              <a:t>Jej kuzynka to stokrotka ogrodowa.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1C5A6AC-78FB-7C4F-9618-605E5CA19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4540" flipH="1">
            <a:off x="1039587" y="2867130"/>
            <a:ext cx="2479431" cy="24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89000" b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D6EE8A55-06A1-F246-9AA7-C5D15772ABB2}"/>
              </a:ext>
            </a:extLst>
          </p:cNvPr>
          <p:cNvSpPr/>
          <p:nvPr/>
        </p:nvSpPr>
        <p:spPr>
          <a:xfrm>
            <a:off x="581138" y="399938"/>
            <a:ext cx="4399093" cy="253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8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STOKROTKA OGRODOWA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D89D64-B5B4-4C27-961D-B690AC28C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1"/>
                </a:solidFill>
              </a:rPr>
              <a:t>Ta </a:t>
            </a:r>
            <a:r>
              <a:rPr lang="en-US" sz="3600" b="1" dirty="0" err="1">
                <a:solidFill>
                  <a:schemeClr val="bg1"/>
                </a:solidFill>
              </a:rPr>
              <a:t>kuzynka</a:t>
            </a:r>
            <a:r>
              <a:rPr lang="en-US" sz="3600" b="1" dirty="0">
                <a:solidFill>
                  <a:schemeClr val="bg1"/>
                </a:solidFill>
              </a:rPr>
              <a:t> ma o </a:t>
            </a:r>
            <a:r>
              <a:rPr lang="en-US" sz="3600" b="1" dirty="0" err="1">
                <a:solidFill>
                  <a:schemeClr val="bg1"/>
                </a:solidFill>
              </a:rPr>
              <a:t>wiele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więcej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płatków</a:t>
            </a:r>
            <a:r>
              <a:rPr lang="en-US" sz="3600" b="1" dirty="0">
                <a:solidFill>
                  <a:schemeClr val="bg1"/>
                </a:solidFill>
              </a:rPr>
              <a:t>. </a:t>
            </a:r>
            <a:r>
              <a:rPr lang="en-US" sz="3600" b="1" dirty="0" err="1">
                <a:solidFill>
                  <a:schemeClr val="bg1"/>
                </a:solidFill>
              </a:rPr>
              <a:t>Chyba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sto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przecież</a:t>
            </a:r>
            <a:r>
              <a:rPr lang="en-US" sz="3600" b="1" dirty="0">
                <a:solidFill>
                  <a:schemeClr val="bg1"/>
                </a:solidFill>
              </a:rPr>
              <a:t> to </a:t>
            </a:r>
            <a:r>
              <a:rPr lang="en-US" sz="3600" b="1" dirty="0" err="1">
                <a:solidFill>
                  <a:schemeClr val="bg1"/>
                </a:solidFill>
              </a:rPr>
              <a:t>STOkrotka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1D52B06-CCF6-7F4E-965A-6DCD6122D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4" r="1" b="1551"/>
          <a:stretch/>
        </p:blipFill>
        <p:spPr>
          <a:xfrm rot="5400000">
            <a:off x="5689362" y="820429"/>
            <a:ext cx="3796894" cy="242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77588E48-FA8D-314E-9476-E3230BF9FD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43" r="1" b="1"/>
          <a:stretch/>
        </p:blipFill>
        <p:spPr>
          <a:xfrm rot="5400000">
            <a:off x="8472580" y="3247581"/>
            <a:ext cx="4263704" cy="272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9393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B862E4-6791-014C-98E9-82C2808F2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9" t="13053" r="528" b="6794"/>
          <a:stretch/>
        </p:blipFill>
        <p:spPr>
          <a:xfrm rot="10800000">
            <a:off x="364129" y="2506881"/>
            <a:ext cx="3217999" cy="22284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6B2DFB5-F49D-244F-AF77-976F9E927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" r="35612" b="-2"/>
          <a:stretch/>
        </p:blipFill>
        <p:spPr>
          <a:xfrm rot="5400000">
            <a:off x="4162915" y="1678881"/>
            <a:ext cx="2811320" cy="33369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BBACE1C-6985-C54C-B976-3DBAFF477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41" t="366" r="8228" b="-368"/>
          <a:stretch/>
        </p:blipFill>
        <p:spPr>
          <a:xfrm rot="5400000">
            <a:off x="8026618" y="1290862"/>
            <a:ext cx="3488891" cy="36177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ytuł 10">
            <a:extLst>
              <a:ext uri="{FF2B5EF4-FFF2-40B4-BE49-F238E27FC236}">
                <a16:creationId xmlns:a16="http://schemas.microsoft.com/office/drawing/2014/main" id="{F1FFEB2E-E250-044A-AB8D-449C8B54EB2E}"/>
              </a:ext>
            </a:extLst>
          </p:cNvPr>
          <p:cNvSpPr txBox="1">
            <a:spLocks/>
          </p:cNvSpPr>
          <p:nvPr/>
        </p:nvSpPr>
        <p:spPr>
          <a:xfrm>
            <a:off x="1616529" y="474882"/>
            <a:ext cx="8294915" cy="10064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6600" b="1" dirty="0">
                <a:ln w="12700">
                  <a:noFill/>
                  <a:prstDash val="solid"/>
                </a:ln>
                <a:blipFill dpi="0" rotWithShape="1">
                  <a:blip r:embed="rId6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AKSAMITKA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3F16294-9B18-9B41-9AA4-227ACB201029}"/>
              </a:ext>
            </a:extLst>
          </p:cNvPr>
          <p:cNvSpPr txBox="1"/>
          <p:nvPr/>
        </p:nvSpPr>
        <p:spPr>
          <a:xfrm>
            <a:off x="1059544" y="5082495"/>
            <a:ext cx="182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Rosnę…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BBBFBC7-17BD-254F-84E4-CE0D6DDE0F39}"/>
              </a:ext>
            </a:extLst>
          </p:cNvPr>
          <p:cNvSpPr txBox="1"/>
          <p:nvPr/>
        </p:nvSpPr>
        <p:spPr>
          <a:xfrm>
            <a:off x="4654991" y="5082495"/>
            <a:ext cx="182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Rosnę…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0F49C9-73BE-0948-8E6A-9F94E0AB3690}"/>
              </a:ext>
            </a:extLst>
          </p:cNvPr>
          <p:cNvSpPr txBox="1"/>
          <p:nvPr/>
        </p:nvSpPr>
        <p:spPr>
          <a:xfrm>
            <a:off x="8706758" y="5082495"/>
            <a:ext cx="182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I urosłam!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2D51D88-6AF2-F04E-B7DD-A9CB8093F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819" y="4876038"/>
            <a:ext cx="2516777" cy="19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269339-7513-E640-9525-E6B0D050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303520" cy="1609344"/>
          </a:xfrm>
        </p:spPr>
        <p:txBody>
          <a:bodyPr>
            <a:normAutofit/>
          </a:bodyPr>
          <a:lstStyle/>
          <a:p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PIERWIOSNEK</a:t>
            </a:r>
            <a:endParaRPr lang="pl-PL" sz="4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5444E3-8CC9-F740-B138-747DDD104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74" b="3"/>
          <a:stretch/>
        </p:blipFill>
        <p:spPr>
          <a:xfrm rot="5400000">
            <a:off x="-144414" y="416245"/>
            <a:ext cx="3775713" cy="319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06B543E8-A878-1845-9086-0C7FA3FCF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74" b="3"/>
          <a:stretch/>
        </p:blipFill>
        <p:spPr>
          <a:xfrm rot="5400000">
            <a:off x="3286564" y="2969808"/>
            <a:ext cx="3649911" cy="309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2EA4C89-456B-4175-B354-41AEBA6898C2}"/>
              </a:ext>
            </a:extLst>
          </p:cNvPr>
          <p:cNvSpPr txBox="1"/>
          <p:nvPr/>
        </p:nvSpPr>
        <p:spPr>
          <a:xfrm>
            <a:off x="7378847" y="2461474"/>
            <a:ext cx="451394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/>
              <a:t>Niektórzy nazywają ten kwiatek Prymulka. Może on mieć wiele kolorów. W ten sposób zachęca owady, żeby na nim usiadły. </a:t>
            </a:r>
          </a:p>
        </p:txBody>
      </p:sp>
      <p:pic>
        <p:nvPicPr>
          <p:cNvPr id="1026" name="Picture 2" descr="Pszczoła Obrazy PNG, pobieranie 1800+ zasobów PNG z przezroczystym ...">
            <a:extLst>
              <a:ext uri="{FF2B5EF4-FFF2-40B4-BE49-F238E27FC236}">
                <a16:creationId xmlns:a16="http://schemas.microsoft.com/office/drawing/2014/main" id="{CCBE7A80-972D-487A-B52E-51120FC9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289304"/>
            <a:ext cx="1732789" cy="173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tyl, motyl szablon - Wektory stockowe szablon motyla, obrazy i ...">
            <a:extLst>
              <a:ext uri="{FF2B5EF4-FFF2-40B4-BE49-F238E27FC236}">
                <a16:creationId xmlns:a16="http://schemas.microsoft.com/office/drawing/2014/main" id="{38D35B45-E80D-4219-9923-42D447D5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8889" y1="13778" x2="8889" y2="13778"/>
                        <a14:backgroundMark x1="8889" y1="13778" x2="8889" y2="13778"/>
                        <a14:backgroundMark x1="8889" y1="12000" x2="8889" y2="12000"/>
                        <a14:backgroundMark x1="6667" y1="11111" x2="6667" y2="11111"/>
                        <a14:backgroundMark x1="88444" y1="13778" x2="88444" y2="13778"/>
                        <a14:backgroundMark x1="91111" y1="13333" x2="91111" y2="13333"/>
                        <a14:backgroundMark x1="89778" y1="10667" x2="89778" y2="10667"/>
                        <a14:backgroundMark x1="93333" y1="22222" x2="93333" y2="22222"/>
                        <a14:backgroundMark x1="89333" y1="13333" x2="89333" y2="13333"/>
                        <a14:backgroundMark x1="10667" y1="13778" x2="10667" y2="13778"/>
                        <a14:backgroundMark x1="10667" y1="13778" x2="10667" y2="13778"/>
                        <a14:backgroundMark x1="9778" y1="11111" x2="9778" y2="11111"/>
                        <a14:backgroundMark x1="9778" y1="13778" x2="9778" y2="13778"/>
                        <a14:backgroundMark x1="8000" y1="17778" x2="8000" y2="17778"/>
                        <a14:backgroundMark x1="8444" y1="24889" x2="8444" y2="24889"/>
                        <a14:backgroundMark x1="8444" y1="31111" x2="8444" y2="3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525">
            <a:off x="588401" y="394678"/>
            <a:ext cx="1697459" cy="16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óżowy, motyl, przelotny, odizolowany, tło, biały.">
            <a:extLst>
              <a:ext uri="{FF2B5EF4-FFF2-40B4-BE49-F238E27FC236}">
                <a16:creationId xmlns:a16="http://schemas.microsoft.com/office/drawing/2014/main" id="{96A6FB6E-EE84-4B7F-928F-1E84BFDEB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5148869"/>
            <a:ext cx="18288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F8A81AE0-4946-4D18-898D-2504ABC6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855EC1-C5B7-0545-8D2D-192A8774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9" y="4870408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b="1" dirty="0">
                <a:ln w="12700">
                  <a:noFill/>
                  <a:prstDash val="solid"/>
                </a:ln>
                <a:blipFill dpi="0" rotWithShape="1">
                  <a:blip r:embed="rId3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RODODENDRON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1A397CE-B4BC-7141-9AF6-5ABF5B8FD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7" r="8536" b="-3"/>
          <a:stretch/>
        </p:blipFill>
        <p:spPr>
          <a:xfrm rot="5400000">
            <a:off x="125125" y="494884"/>
            <a:ext cx="4094573" cy="370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8054825-0C7B-7B4F-AE3E-8A675BC70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074" b="-3"/>
          <a:stretch/>
        </p:blipFill>
        <p:spPr>
          <a:xfrm rot="5400000">
            <a:off x="4048713" y="494884"/>
            <a:ext cx="4094573" cy="370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3E8A5C4-32FB-C541-924F-26D89BD2A9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74" b="-3"/>
          <a:stretch/>
        </p:blipFill>
        <p:spPr>
          <a:xfrm rot="5400000">
            <a:off x="7972301" y="494884"/>
            <a:ext cx="4094573" cy="370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8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36892C-543F-4149-BF3F-16E6C3CB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6" y="972233"/>
            <a:ext cx="3787583" cy="175597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</a:t>
            </a:r>
            <a:r>
              <a:rPr lang="pl-P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jego </a:t>
            </a:r>
            <a:br>
              <a:rPr lang="pl-P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mniejszy kolega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369F5FD-0678-3246-9EFD-24492A338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33" r="-3" b="-3"/>
          <a:stretch/>
        </p:blipFill>
        <p:spPr>
          <a:xfrm rot="5400000">
            <a:off x="3292853" y="1804462"/>
            <a:ext cx="5047735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55406E-6127-564F-B793-3A771EA89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62" r="-3" b="4868"/>
          <a:stretch/>
        </p:blipFill>
        <p:spPr>
          <a:xfrm rot="5400000">
            <a:off x="6980129" y="1804462"/>
            <a:ext cx="5047735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7E6789C-5C10-44F3-B122-FE370BB78314}"/>
              </a:ext>
            </a:extLst>
          </p:cNvPr>
          <p:cNvSpPr txBox="1">
            <a:spLocks/>
          </p:cNvSpPr>
          <p:nvPr/>
        </p:nvSpPr>
        <p:spPr>
          <a:xfrm>
            <a:off x="-183832" y="3421623"/>
            <a:ext cx="4169596" cy="2356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l-PL" sz="4000" b="1" dirty="0">
                <a:ln w="12700">
                  <a:noFill/>
                  <a:prstDash val="solid"/>
                </a:ln>
                <a:blipFill dpi="0" rotWithShape="1">
                  <a:blip r:embed="rId5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RÓŻANECZNIK JAPOŃSKI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2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9C3AAE7-6FFD-46F5-ADEF-683A7F84C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B44F934-6A7D-844B-9129-6D07E94B4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3945" y="29264"/>
            <a:ext cx="8582848" cy="6437136"/>
          </a:xfrm>
          <a:custGeom>
            <a:avLst/>
            <a:gdLst/>
            <a:ahLst/>
            <a:cxnLst/>
            <a:rect l="l" t="t" r="r" b="b"/>
            <a:pathLst>
              <a:path w="8687357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8049718" y="2885192"/>
                </a:cubicBezTo>
                <a:cubicBezTo>
                  <a:pt x="8085553" y="2885238"/>
                  <a:pt x="8118242" y="2903689"/>
                  <a:pt x="8136199" y="2934792"/>
                </a:cubicBezTo>
                <a:cubicBezTo>
                  <a:pt x="8136199" y="2934792"/>
                  <a:pt x="8136199" y="2934792"/>
                  <a:pt x="8413339" y="3414812"/>
                </a:cubicBezTo>
                <a:cubicBezTo>
                  <a:pt x="8430697" y="3444878"/>
                  <a:pt x="8430931" y="3483449"/>
                  <a:pt x="8412454" y="3513469"/>
                </a:cubicBezTo>
                <a:cubicBezTo>
                  <a:pt x="8412454" y="3513469"/>
                  <a:pt x="8412454" y="3513469"/>
                  <a:pt x="8137117" y="3993140"/>
                </a:cubicBezTo>
                <a:cubicBezTo>
                  <a:pt x="8120272" y="4023600"/>
                  <a:pt x="8087218" y="4042684"/>
                  <a:pt x="8052417" y="4042042"/>
                </a:cubicBezTo>
                <a:cubicBezTo>
                  <a:pt x="8052417" y="4042042"/>
                  <a:pt x="8052417" y="4042042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989180" y="923932"/>
                </a:cubicBezTo>
                <a:cubicBezTo>
                  <a:pt x="8047009" y="924007"/>
                  <a:pt x="8099761" y="953781"/>
                  <a:pt x="8128740" y="1003975"/>
                </a:cubicBezTo>
                <a:cubicBezTo>
                  <a:pt x="8128740" y="1003975"/>
                  <a:pt x="8128740" y="1003975"/>
                  <a:pt x="8575979" y="1778616"/>
                </a:cubicBezTo>
                <a:cubicBezTo>
                  <a:pt x="8603992" y="1827135"/>
                  <a:pt x="8604367" y="1889380"/>
                  <a:pt x="8574552" y="1937826"/>
                </a:cubicBezTo>
                <a:cubicBezTo>
                  <a:pt x="8574552" y="1937826"/>
                  <a:pt x="8574552" y="1937826"/>
                  <a:pt x="8130222" y="2711903"/>
                </a:cubicBezTo>
                <a:cubicBezTo>
                  <a:pt x="8103038" y="2761059"/>
                  <a:pt x="8049698" y="2791855"/>
                  <a:pt x="7993536" y="2790819"/>
                </a:cubicBezTo>
                <a:cubicBezTo>
                  <a:pt x="7993536" y="2790819"/>
                  <a:pt x="7993536" y="2790819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8687357" y="0"/>
                </a:lnTo>
                <a:lnTo>
                  <a:pt x="8687357" y="844465"/>
                </a:lnTo>
                <a:lnTo>
                  <a:pt x="8501061" y="843998"/>
                </a:lnTo>
                <a:cubicBezTo>
                  <a:pt x="8177202" y="843186"/>
                  <a:pt x="7793370" y="842224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D656EBC-A117-BC45-A5A3-E3BD8673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76" y="3629721"/>
            <a:ext cx="4759020" cy="25312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FLOKS </a:t>
            </a:r>
            <a:b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pl-PL" sz="5400" b="1" dirty="0">
                <a:ln w="12700">
                  <a:noFill/>
                  <a:prstDash val="solid"/>
                </a:ln>
                <a:blipFill dpi="0" rotWithShape="1">
                  <a:blip r:embed="rId4">
                    <a:alphaModFix amt="85000"/>
                  </a:blip>
                  <a:srcRect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anose="020F0704030504030204" pitchFamily="34" charset="0"/>
              </a:rPr>
              <a:t>SZYDLASTY</a:t>
            </a:r>
            <a:endParaRPr lang="en-US" sz="540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ACB8D93-8451-5A49-A640-FBC86AF31B14}"/>
              </a:ext>
            </a:extLst>
          </p:cNvPr>
          <p:cNvGrpSpPr/>
          <p:nvPr/>
        </p:nvGrpSpPr>
        <p:grpSpPr>
          <a:xfrm>
            <a:off x="6634176" y="945845"/>
            <a:ext cx="5602617" cy="5549819"/>
            <a:chOff x="6634176" y="945845"/>
            <a:chExt cx="5602617" cy="5549819"/>
          </a:xfrm>
        </p:grpSpPr>
        <p:sp>
          <p:nvSpPr>
            <p:cNvPr id="3" name="Sześciokąt 2">
              <a:extLst>
                <a:ext uri="{FF2B5EF4-FFF2-40B4-BE49-F238E27FC236}">
                  <a16:creationId xmlns:a16="http://schemas.microsoft.com/office/drawing/2014/main" id="{F66E200F-760C-E742-B44C-DD23309D1ACB}"/>
                </a:ext>
              </a:extLst>
            </p:cNvPr>
            <p:cNvSpPr/>
            <p:nvPr/>
          </p:nvSpPr>
          <p:spPr>
            <a:xfrm>
              <a:off x="9953469" y="945845"/>
              <a:ext cx="2283324" cy="1902286"/>
            </a:xfrm>
            <a:prstGeom prst="hexagon">
              <a:avLst>
                <a:gd name="adj" fmla="val 28744"/>
                <a:gd name="vf" fmla="val 115470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Sześciokąt 5">
              <a:extLst>
                <a:ext uri="{FF2B5EF4-FFF2-40B4-BE49-F238E27FC236}">
                  <a16:creationId xmlns:a16="http://schemas.microsoft.com/office/drawing/2014/main" id="{3C762430-9018-344B-9B31-0704A31F2CAF}"/>
                </a:ext>
              </a:extLst>
            </p:cNvPr>
            <p:cNvSpPr/>
            <p:nvPr/>
          </p:nvSpPr>
          <p:spPr>
            <a:xfrm>
              <a:off x="6634176" y="3931067"/>
              <a:ext cx="2944539" cy="2564597"/>
            </a:xfrm>
            <a:prstGeom prst="hexagon">
              <a:avLst>
                <a:gd name="adj" fmla="val 28744"/>
                <a:gd name="vf" fmla="val 115470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FEC6B3E-3EE2-EF4A-9A84-94C08A09A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1" b="93605" l="3429" r="95429">
                        <a14:foregroundMark x1="9857" y1="28876" x2="9143" y2="33140"/>
                        <a14:foregroundMark x1="4429" y1="36240" x2="3714" y2="40310"/>
                        <a14:foregroundMark x1="76143" y1="30620" x2="77571" y2="35659"/>
                        <a14:foregroundMark x1="80571" y1="30233" x2="80857" y2="30814"/>
                        <a14:foregroundMark x1="83429" y1="30620" x2="84000" y2="33140"/>
                        <a14:foregroundMark x1="91000" y1="3101" x2="89571" y2="4457"/>
                        <a14:foregroundMark x1="95429" y1="12016" x2="93286" y2="12791"/>
                        <a14:foregroundMark x1="65571" y1="91279" x2="66571" y2="93605"/>
                        <a14:foregroundMark x1="81714" y1="84690" x2="82429" y2="85465"/>
                        <a14:backgroundMark x1="55000" y1="31589" x2="55000" y2="31589"/>
                        <a14:backgroundMark x1="81143" y1="86047" x2="81143" y2="86047"/>
                        <a14:backgroundMark x1="81143" y1="85465" x2="81143" y2="85465"/>
                        <a14:backgroundMark x1="80857" y1="85271" x2="80857" y2="85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872" y="2199408"/>
            <a:ext cx="1989490" cy="1466538"/>
          </a:xfrm>
          <a:prstGeom prst="rect">
            <a:avLst/>
          </a:prstGeom>
        </p:spPr>
      </p:pic>
      <p:sp>
        <p:nvSpPr>
          <p:cNvPr id="8" name="Objaśnienie owalne 7">
            <a:extLst>
              <a:ext uri="{FF2B5EF4-FFF2-40B4-BE49-F238E27FC236}">
                <a16:creationId xmlns:a16="http://schemas.microsoft.com/office/drawing/2014/main" id="{523FF189-1472-494D-9C01-85CE26A1E809}"/>
              </a:ext>
            </a:extLst>
          </p:cNvPr>
          <p:cNvSpPr/>
          <p:nvPr/>
        </p:nvSpPr>
        <p:spPr>
          <a:xfrm>
            <a:off x="277676" y="449705"/>
            <a:ext cx="2765328" cy="1678898"/>
          </a:xfrm>
          <a:prstGeom prst="wedgeEllipseCallout">
            <a:avLst>
              <a:gd name="adj1" fmla="val 15016"/>
              <a:gd name="adj2" fmla="val 753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6AF240-20E5-924A-A1B3-CE0C4B7B9C62}"/>
              </a:ext>
            </a:extLst>
          </p:cNvPr>
          <p:cNvSpPr txBox="1"/>
          <p:nvPr/>
        </p:nvSpPr>
        <p:spPr>
          <a:xfrm>
            <a:off x="277676" y="717619"/>
            <a:ext cx="258544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Tyle tu kwiatów. </a:t>
            </a:r>
          </a:p>
          <a:p>
            <a:pPr algn="ctr">
              <a:lnSpc>
                <a:spcPct val="150000"/>
              </a:lnSpc>
            </a:pPr>
            <a:r>
              <a:rPr lang="pl-PL" sz="2400" b="1" dirty="0"/>
              <a:t>Chyba się zgubię. </a:t>
            </a:r>
          </a:p>
        </p:txBody>
      </p:sp>
    </p:spTree>
    <p:extLst>
      <p:ext uri="{BB962C8B-B14F-4D97-AF65-F5344CB8AC3E}">
        <p14:creationId xmlns:p14="http://schemas.microsoft.com/office/powerpoint/2010/main" val="17646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BC53B3A26E6F488C8464F2836BB8C6" ma:contentTypeVersion="0" ma:contentTypeDescription="Utwórz nowy dokument." ma:contentTypeScope="" ma:versionID="56acbef1e2d1d86c875e9a0a0f24e4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c74f0a4605ce4da9856928fb8c32d2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8D08BF-932C-4632-89D1-15F4D334B434}"/>
</file>

<file path=customXml/itemProps2.xml><?xml version="1.0" encoding="utf-8"?>
<ds:datastoreItem xmlns:ds="http://schemas.openxmlformats.org/officeDocument/2006/customXml" ds:itemID="{811455B2-E026-4B42-89B7-F7B23AB8AE15}"/>
</file>

<file path=customXml/itemProps3.xml><?xml version="1.0" encoding="utf-8"?>
<ds:datastoreItem xmlns:ds="http://schemas.openxmlformats.org/officeDocument/2006/customXml" ds:itemID="{4FB0B146-7E4B-4FC0-B3DE-43AB44B31F96}"/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340</Words>
  <Application>Microsoft Macintosh PowerPoint</Application>
  <PresentationFormat>Panoramiczny</PresentationFormat>
  <Paragraphs>61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Motyw pakietu Office</vt:lpstr>
      <vt:lpstr>Prezentacja programu PowerPoint</vt:lpstr>
      <vt:lpstr>Wiosna zawitała do naszych ogrodów i zaczarowała wszystkie rośliny.  Przyjrzyjmy się im uważnie. </vt:lpstr>
      <vt:lpstr>Prezentacja programu PowerPoint</vt:lpstr>
      <vt:lpstr>Prezentacja programu PowerPoint</vt:lpstr>
      <vt:lpstr>Prezentacja programu PowerPoint</vt:lpstr>
      <vt:lpstr>PIERWIOSNEK</vt:lpstr>
      <vt:lpstr>RODODENDRON</vt:lpstr>
      <vt:lpstr>I jego  mniejszy kolega </vt:lpstr>
      <vt:lpstr>FLOKS  SZYDLASTY</vt:lpstr>
      <vt:lpstr> MNISZEK LEKARSKI</vt:lpstr>
      <vt:lpstr>KONWALIA MAJOWA  przyciąga swoim zapachem</vt:lpstr>
      <vt:lpstr>TRUSKAWKA </vt:lpstr>
      <vt:lpstr>PORZECZKA</vt:lpstr>
      <vt:lpstr>AGREST</vt:lpstr>
      <vt:lpstr>CZOSNEK NIEDŹWIEDZI</vt:lpstr>
      <vt:lpstr>To drzewo ma biało – czarną korę.  Wygląda jak zebra.</vt:lpstr>
      <vt:lpstr>Niezapominajka </vt:lpstr>
      <vt:lpstr>Dla dzieci młodszych</vt:lpstr>
      <vt:lpstr>Wersja dla dzieci starszych</vt:lpstr>
      <vt:lpstr>Za wspólną zabawę  dziękuje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Maja Wyleżoł</dc:creator>
  <cp:lastModifiedBy>Microsoft Office User</cp:lastModifiedBy>
  <cp:revision>37</cp:revision>
  <dcterms:created xsi:type="dcterms:W3CDTF">2020-05-19T21:52:25Z</dcterms:created>
  <dcterms:modified xsi:type="dcterms:W3CDTF">2020-05-20T16:54:52Z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0x01010051BC53B3A26E6F488C8464F2836BB8C6</vt:lpwstr>
  </property>
</Properties>
</file>